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1" r:id="rId5"/>
  </p:sldMasterIdLst>
  <p:notesMasterIdLst>
    <p:notesMasterId r:id="rId7"/>
  </p:notesMasterIdLst>
  <p:handoutMasterIdLst>
    <p:handoutMasterId r:id="rId8"/>
  </p:handoutMasterIdLst>
  <p:sldIdLst>
    <p:sldId id="792" r:id="rId6"/>
  </p:sldIdLst>
  <p:sldSz cx="9144000" cy="6858000" type="screen4x3"/>
  <p:notesSz cx="6724650" cy="97742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Arial" pitchFamily="34" charset="0"/>
        <a:ea typeface="Arial Unicode MS" pitchFamily="34" charset="-128"/>
        <a:cs typeface="Arial Unicode MS" pitchFamily="34" charset="-128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8ADF9450-83BF-4072-B615-ADE28EE257C4}">
          <p14:sldIdLst>
            <p14:sldId id="792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Чугунов Никита Васильевич" initials="ЧНВ" lastIdx="0" clrIdx="0"/>
  <p:cmAuthor id="1" name="Nikita Chugunov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58E28"/>
    <a:srgbClr val="7DC244"/>
    <a:srgbClr val="BF3F5A"/>
    <a:srgbClr val="00FF00"/>
    <a:srgbClr val="940094"/>
    <a:srgbClr val="00AA50"/>
    <a:srgbClr val="1E4191"/>
    <a:srgbClr val="00703C"/>
    <a:srgbClr val="CD0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9005" autoAdjust="0"/>
  </p:normalViewPr>
  <p:slideViewPr>
    <p:cSldViewPr>
      <p:cViewPr>
        <p:scale>
          <a:sx n="87" d="100"/>
          <a:sy n="87" d="100"/>
        </p:scale>
        <p:origin x="-2400" y="-732"/>
      </p:cViewPr>
      <p:guideLst>
        <p:guide orient="horz" pos="2160"/>
        <p:guide orient="horz" pos="2479"/>
        <p:guide orient="horz" pos="2799"/>
        <p:guide orient="horz" pos="3119"/>
        <p:guide orient="horz" pos="3439"/>
        <p:guide orient="horz" pos="3754"/>
        <p:guide orient="horz" pos="4080"/>
        <p:guide orient="horz" pos="1836"/>
        <p:guide pos="2880"/>
        <p:guide pos="2440"/>
        <p:guide pos="3324"/>
        <p:guide pos="3768"/>
        <p:guide pos="4212"/>
        <p:guide pos="4657"/>
        <p:guide pos="5100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3420" y="-114"/>
      </p:cViewPr>
      <p:guideLst>
        <p:guide orient="horz" pos="3078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4539" cy="4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81" tIns="45089" rIns="90181" bIns="45089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112" y="1"/>
            <a:ext cx="2914538" cy="4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81" tIns="45089" rIns="90181" bIns="450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285216"/>
            <a:ext cx="2914539" cy="48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81" tIns="45089" rIns="90181" bIns="45089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112" y="9285216"/>
            <a:ext cx="2914538" cy="48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81" tIns="45089" rIns="90181" bIns="450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fld id="{DFE3E310-C671-4398-913A-5F11902A7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829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4539" cy="4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81" tIns="45089" rIns="90181" bIns="45089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112" y="1"/>
            <a:ext cx="2914538" cy="4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81" tIns="45089" rIns="90181" bIns="450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6325" cy="3663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145" y="4643390"/>
            <a:ext cx="4930363" cy="439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81" tIns="45089" rIns="90181" bIns="45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285216"/>
            <a:ext cx="2914539" cy="48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81" tIns="45089" rIns="90181" bIns="45089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112" y="9285216"/>
            <a:ext cx="2914538" cy="48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81" tIns="45089" rIns="90181" bIns="450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ea typeface="ヒラギノ角ゴ Pro W3" pitchFamily="-128" charset="-128"/>
                <a:cs typeface="+mn-cs"/>
              </a:defRPr>
            </a:lvl1pPr>
          </a:lstStyle>
          <a:p>
            <a:pPr>
              <a:defRPr/>
            </a:pPr>
            <a:fld id="{FF7B4892-6F16-43FA-8FEC-AEA4738C6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29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7B4892-6F16-43FA-8FEC-AEA4738C650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259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31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343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83363" y="393700"/>
            <a:ext cx="1874837" cy="56070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7263" y="393700"/>
            <a:ext cx="5473700" cy="56070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856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35620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57263" y="1711325"/>
            <a:ext cx="7500937" cy="42894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</p:spTree>
    <p:extLst>
      <p:ext uri="{BB962C8B-B14F-4D97-AF65-F5344CB8AC3E}">
        <p14:creationId xmlns:p14="http://schemas.microsoft.com/office/powerpoint/2010/main" val="2107474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57263" y="1711325"/>
            <a:ext cx="7500937" cy="42894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</p:spTree>
    <p:extLst>
      <p:ext uri="{BB962C8B-B14F-4D97-AF65-F5344CB8AC3E}">
        <p14:creationId xmlns:p14="http://schemas.microsoft.com/office/powerpoint/2010/main" val="813958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5603875" cy="673100"/>
          </a:xfrm>
        </p:spPr>
        <p:txBody>
          <a:bodyPr/>
          <a:lstStyle>
            <a:lvl1pPr>
              <a:defRPr b="0" baseline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Calibri" pitchFamily="34" charset="0"/>
                <a:cs typeface="Calibri" pitchFamily="34" charset="0"/>
              </a:defRPr>
            </a:lvl1pPr>
            <a:lvl2pPr>
              <a:defRPr baseline="0">
                <a:latin typeface="Calibri" pitchFamily="34" charset="0"/>
                <a:cs typeface="Calibri" pitchFamily="34" charset="0"/>
              </a:defRPr>
            </a:lvl2pPr>
            <a:lvl3pPr>
              <a:defRPr baseline="0">
                <a:latin typeface="Calibri" pitchFamily="34" charset="0"/>
                <a:cs typeface="Calibri" pitchFamily="34" charset="0"/>
              </a:defRPr>
            </a:lvl3pPr>
            <a:lvl4pPr>
              <a:defRPr baseline="0">
                <a:latin typeface="Calibri" pitchFamily="34" charset="0"/>
                <a:cs typeface="Calibri" pitchFamily="34" charset="0"/>
              </a:defRPr>
            </a:lvl4pPr>
            <a:lvl5pPr>
              <a:defRPr baseline="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584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 baseline="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1116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57263" y="1711325"/>
            <a:ext cx="3673475" cy="4289425"/>
          </a:xfrm>
        </p:spPr>
        <p:txBody>
          <a:bodyPr/>
          <a:lstStyle>
            <a:lvl1pPr>
              <a:defRPr sz="2800" baseline="0">
                <a:latin typeface="Calibri" pitchFamily="34" charset="0"/>
                <a:cs typeface="Calibri" pitchFamily="34" charset="0"/>
              </a:defRPr>
            </a:lvl1pPr>
            <a:lvl2pPr>
              <a:defRPr sz="2400" baseline="0">
                <a:latin typeface="Calibri" pitchFamily="34" charset="0"/>
                <a:cs typeface="Calibri" pitchFamily="34" charset="0"/>
              </a:defRPr>
            </a:lvl2pPr>
            <a:lvl3pPr>
              <a:defRPr sz="2000" baseline="0">
                <a:latin typeface="Calibri" pitchFamily="34" charset="0"/>
                <a:cs typeface="Calibri" pitchFamily="34" charset="0"/>
              </a:defRPr>
            </a:lvl3pPr>
            <a:lvl4pPr>
              <a:defRPr sz="1800" baseline="0">
                <a:latin typeface="Calibri" pitchFamily="34" charset="0"/>
                <a:cs typeface="Calibri" pitchFamily="34" charset="0"/>
              </a:defRPr>
            </a:lvl4pPr>
            <a:lvl5pPr>
              <a:defRPr sz="1800" baseline="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3138" y="1711325"/>
            <a:ext cx="3675062" cy="4289425"/>
          </a:xfrm>
        </p:spPr>
        <p:txBody>
          <a:bodyPr/>
          <a:lstStyle>
            <a:lvl1pPr>
              <a:defRPr sz="2800" baseline="0">
                <a:latin typeface="Calibri" pitchFamily="34" charset="0"/>
                <a:cs typeface="Calibri" pitchFamily="34" charset="0"/>
              </a:defRPr>
            </a:lvl1pPr>
            <a:lvl2pPr>
              <a:defRPr sz="2400" baseline="0">
                <a:latin typeface="Calibri" pitchFamily="34" charset="0"/>
                <a:cs typeface="Calibri" pitchFamily="34" charset="0"/>
              </a:defRPr>
            </a:lvl2pPr>
            <a:lvl3pPr>
              <a:defRPr sz="2000" baseline="0">
                <a:latin typeface="Calibri" pitchFamily="34" charset="0"/>
                <a:cs typeface="Calibri" pitchFamily="34" charset="0"/>
              </a:defRPr>
            </a:lvl3pPr>
            <a:lvl4pPr>
              <a:defRPr sz="1800" baseline="0">
                <a:latin typeface="Calibri" pitchFamily="34" charset="0"/>
                <a:cs typeface="Calibri" pitchFamily="34" charset="0"/>
              </a:defRPr>
            </a:lvl4pPr>
            <a:lvl5pPr>
              <a:defRPr sz="1800" baseline="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234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832" y="116632"/>
            <a:ext cx="8229600" cy="1143000"/>
          </a:xfrm>
        </p:spPr>
        <p:txBody>
          <a:bodyPr/>
          <a:lstStyle>
            <a:lvl1pPr>
              <a:defRPr baseline="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069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326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409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80520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4609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235620"/>
            <a:ext cx="56038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263" y="1711325"/>
            <a:ext cx="7500937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</p:txBody>
      </p:sp>
      <p:pic>
        <p:nvPicPr>
          <p:cNvPr id="1032" name="Picture 15" descr="logo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04443"/>
            <a:ext cx="1296665" cy="34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9"/>
          <p:cNvSpPr>
            <a:spLocks noChangeArrowheads="1"/>
          </p:cNvSpPr>
          <p:nvPr/>
        </p:nvSpPr>
        <p:spPr bwMode="auto">
          <a:xfrm>
            <a:off x="8755186" y="6512768"/>
            <a:ext cx="6413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fld id="{AE437465-0348-4C78-9DE0-6EDE47EA83BA}" type="slidenum">
              <a:rPr lang="ru-RU" b="1" smtClean="0">
                <a:solidFill>
                  <a:srgbClr val="808080">
                    <a:lumMod val="75000"/>
                  </a:srgbClr>
                </a:solidFill>
                <a:latin typeface="Calibri" pitchFamily="34" charset="0"/>
                <a:ea typeface="ヒラギノ角ゴ Pro W3"/>
                <a:cs typeface="Calibri" pitchFamily="34" charset="0"/>
              </a:rPr>
              <a:pPr eaLnBrk="0" hangingPunct="0"/>
              <a:t>‹#›</a:t>
            </a:fld>
            <a:endParaRPr lang="ru-RU" dirty="0">
              <a:solidFill>
                <a:srgbClr val="808080">
                  <a:lumMod val="75000"/>
                </a:srgbClr>
              </a:solidFill>
              <a:latin typeface="Calibri" pitchFamily="34" charset="0"/>
              <a:ea typeface="ヒラギノ角ゴ Pro W3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485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0">
          <a:solidFill>
            <a:schemeClr val="bg2">
              <a:lumMod val="75000"/>
            </a:schemeClr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Fedra Sans Pro Book LF" pitchFamily="34" charset="0"/>
          <a:ea typeface="ヒラギノ角ゴ Pro W3" pitchFamily="-12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Fedra Sans Pro Book LF" pitchFamily="34" charset="0"/>
          <a:ea typeface="ヒラギノ角ゴ Pro W3" pitchFamily="-12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Fedra Sans Pro Book LF" pitchFamily="34" charset="0"/>
          <a:ea typeface="ヒラギノ角ゴ Pro W3" pitchFamily="-12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Fedra Sans Pro Book LF" pitchFamily="34" charset="0"/>
          <a:ea typeface="ヒラギノ角ゴ Pro W3" pitchFamily="-128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800">
          <a:solidFill>
            <a:schemeClr val="bg2">
              <a:lumMod val="75000"/>
            </a:schemeClr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bg2">
              <a:lumMod val="75000"/>
            </a:schemeClr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bg2">
              <a:lumMod val="75000"/>
            </a:schemeClr>
          </a:solidFill>
          <a:latin typeface="Calibri" pitchFamily="34" charset="0"/>
          <a:ea typeface="+mn-ea"/>
          <a:cs typeface="Calibri" pitchFamily="34" charset="0"/>
        </a:defRPr>
      </a:lvl3pPr>
      <a:lvl4pPr marL="15621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bg2">
              <a:lumMod val="75000"/>
            </a:schemeClr>
          </a:solidFill>
          <a:latin typeface="Calibri" pitchFamily="34" charset="0"/>
          <a:ea typeface="+mn-ea"/>
          <a:cs typeface="Calibri" pitchFamily="34" charset="0"/>
        </a:defRPr>
      </a:lvl4pPr>
      <a:lvl5pPr marL="1981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bg2">
              <a:lumMod val="75000"/>
            </a:schemeClr>
          </a:solidFill>
          <a:latin typeface="Calibri" pitchFamily="34" charset="0"/>
          <a:ea typeface="+mn-ea"/>
          <a:cs typeface="Calibri" pitchFamily="34" charset="0"/>
        </a:defRPr>
      </a:lvl5pPr>
      <a:lvl6pPr marL="2438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6pPr>
      <a:lvl7pPr marL="2895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7pPr>
      <a:lvl8pPr marL="3352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8pPr>
      <a:lvl9pPr marL="3810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88832" cy="673100"/>
          </a:xfrm>
        </p:spPr>
        <p:txBody>
          <a:bodyPr/>
          <a:lstStyle/>
          <a:p>
            <a:r>
              <a:rPr lang="ru-RU" dirty="0" smtClean="0">
                <a:latin typeface="+mj-lt"/>
              </a:rPr>
              <a:t>Платежные сервисы Сбербанка</a:t>
            </a:r>
            <a:endParaRPr lang="ru-RU" sz="1800" dirty="0">
              <a:latin typeface="+mj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51520" y="764704"/>
            <a:ext cx="7488832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bg2">
                    <a:lumMod val="75000"/>
                  </a:schemeClr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Fedra Sans Pro Book LF" pitchFamily="34" charset="0"/>
                <a:ea typeface="ヒラギノ角ゴ Pro W3" pitchFamily="-128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Fedra Sans Pro Book LF" pitchFamily="34" charset="0"/>
                <a:ea typeface="ヒラギノ角ゴ Pro W3" pitchFamily="-128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Fedra Sans Pro Book LF" pitchFamily="34" charset="0"/>
                <a:ea typeface="ヒラギノ角ゴ Pro W3" pitchFamily="-128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03C"/>
                </a:solidFill>
                <a:latin typeface="Fedra Sans Pro Book LF" pitchFamily="34" charset="0"/>
                <a:ea typeface="ヒラギノ角ゴ Pro W3" pitchFamily="-128" charset="-128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341"/>
                </a:solidFill>
                <a:latin typeface="Arial" charset="0"/>
                <a:ea typeface="ヒラギノ角ゴ Pro W3" pitchFamily="-128" charset="-128"/>
              </a:defRPr>
            </a:lvl9pPr>
          </a:lstStyle>
          <a:p>
            <a:r>
              <a:rPr lang="ru-RU" sz="2000" b="0" dirty="0" smtClean="0">
                <a:solidFill>
                  <a:schemeClr val="tx1"/>
                </a:solidFill>
                <a:latin typeface="+mn-lt"/>
              </a:rPr>
              <a:t>Условия предоставления платежного сервиса…</a:t>
            </a:r>
            <a:endParaRPr lang="ru-RU" sz="1400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51519" y="2628884"/>
            <a:ext cx="8640000" cy="0"/>
          </a:xfrm>
          <a:prstGeom prst="line">
            <a:avLst/>
          </a:prstGeom>
          <a:solidFill>
            <a:srgbClr val="DEDFE7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Прямая соединительная линия 16"/>
          <p:cNvCxnSpPr/>
          <p:nvPr/>
        </p:nvCxnSpPr>
        <p:spPr>
          <a:xfrm>
            <a:off x="251519" y="3965597"/>
            <a:ext cx="8640000" cy="0"/>
          </a:xfrm>
          <a:prstGeom prst="line">
            <a:avLst/>
          </a:prstGeom>
          <a:solidFill>
            <a:srgbClr val="DEDFE7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Прямоугольник 17"/>
          <p:cNvSpPr/>
          <p:nvPr/>
        </p:nvSpPr>
        <p:spPr>
          <a:xfrm>
            <a:off x="4458646" y="1485276"/>
            <a:ext cx="13430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%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    мин.30р. Мак.2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5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00р.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dirty="0" smtClean="0">
              <a:solidFill>
                <a:schemeClr val="tx1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,5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%       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мин.</a:t>
            </a:r>
            <a:r>
              <a:rPr lang="en-US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0</a:t>
            </a:r>
            <a:r>
              <a:rPr lang="ru-RU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р. мак.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15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00р.</a:t>
            </a:r>
            <a:endParaRPr lang="ru-RU" dirty="0">
              <a:solidFill>
                <a:schemeClr val="tx1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 </a:t>
            </a:r>
            <a:endParaRPr lang="ru-RU" dirty="0">
              <a:solidFill>
                <a:schemeClr val="tx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179512" y="1633155"/>
            <a:ext cx="154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ДОПОЛНИТЕЛЬНЫЕ ОФИСЫ (КАССЫ)</a:t>
            </a:r>
            <a:endParaRPr lang="ru-RU" dirty="0">
              <a:solidFill>
                <a:srgbClr val="000000"/>
              </a:solidFill>
              <a:latin typeface="Calibri" pitchFamily="34" charset="0"/>
              <a:cs typeface="Tahoma" pitchFamily="34" charset="0"/>
            </a:endParaRP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179512" y="2822598"/>
            <a:ext cx="1728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УСТРОЙСТВА САМООБСЛУЖИВАНИЯ</a:t>
            </a:r>
            <a:endParaRPr lang="ru-RU" dirty="0">
              <a:solidFill>
                <a:srgbClr val="000000"/>
              </a:solidFill>
              <a:latin typeface="Calibri" pitchFamily="34" charset="0"/>
              <a:cs typeface="Tahoma" pitchFamily="34" charset="0"/>
            </a:endParaRP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179512" y="4262758"/>
            <a:ext cx="1548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СБЕРБАНК ОНЛАЙН</a:t>
            </a:r>
            <a:endParaRPr lang="ru-RU" dirty="0">
              <a:solidFill>
                <a:srgbClr val="000000"/>
              </a:solidFill>
              <a:latin typeface="Calibri" pitchFamily="34" charset="0"/>
              <a:cs typeface="Tahoma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51519" y="5302310"/>
            <a:ext cx="8640000" cy="0"/>
          </a:xfrm>
          <a:prstGeom prst="line">
            <a:avLst/>
          </a:prstGeom>
          <a:solidFill>
            <a:srgbClr val="DEDFE7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179512" y="5593595"/>
            <a:ext cx="1548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cs typeface="Tahoma" pitchFamily="34" charset="0"/>
              </a:rPr>
              <a:t>АВТОПЛАТЕЖ</a:t>
            </a:r>
            <a:endParaRPr lang="ru-RU" dirty="0">
              <a:solidFill>
                <a:srgbClr val="000000"/>
              </a:solidFill>
              <a:latin typeface="Calibri" pitchFamily="34" charset="0"/>
              <a:cs typeface="Tahoma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79512" y="2099479"/>
            <a:ext cx="262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  <a:ea typeface="+mj-ea"/>
                <a:cs typeface="Calibri" pitchFamily="34" charset="0"/>
              </a:rPr>
              <a:t>Более 18,4 тыс. офисов на территории России</a:t>
            </a:r>
            <a:endParaRPr lang="ru-RU" sz="1000" dirty="0">
              <a:solidFill>
                <a:srgbClr val="000000">
                  <a:lumMod val="65000"/>
                  <a:lumOff val="35000"/>
                </a:srgb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9512" y="3267861"/>
            <a:ext cx="2520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  <a:ea typeface="+mj-ea"/>
                <a:cs typeface="Calibri" pitchFamily="34" charset="0"/>
              </a:rPr>
              <a:t>Более 90,2 тыс. банкоматов и терминалов в отделения и офисах самообслуживания Банка, на территории ТЦ и т.д. </a:t>
            </a:r>
            <a:endParaRPr lang="ru-RU" sz="1000" dirty="0">
              <a:solidFill>
                <a:srgbClr val="000000">
                  <a:lumMod val="65000"/>
                  <a:lumOff val="35000"/>
                </a:srgb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79512" y="4528117"/>
            <a:ext cx="2628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  <a:ea typeface="+mj-ea"/>
                <a:cs typeface="Calibri" pitchFamily="34" charset="0"/>
              </a:rPr>
              <a:t>Более 15,5 млн. активных пользователей Сбербанк Онлайн </a:t>
            </a:r>
            <a:r>
              <a:rPr lang="en-US" sz="10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  <a:ea typeface="+mj-ea"/>
                <a:cs typeface="Calibri" pitchFamily="34" charset="0"/>
              </a:rPr>
              <a:t>web</a:t>
            </a:r>
            <a:r>
              <a:rPr lang="ru-RU" sz="10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  <a:ea typeface="+mj-ea"/>
                <a:cs typeface="Calibri" pitchFamily="34" charset="0"/>
              </a:rPr>
              <a:t>-версии и мобильных приложений</a:t>
            </a:r>
            <a:endParaRPr lang="ru-RU" sz="1000" dirty="0">
              <a:solidFill>
                <a:srgbClr val="000000">
                  <a:lumMod val="65000"/>
                  <a:lumOff val="35000"/>
                </a:srgb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79512" y="5857527"/>
            <a:ext cx="2628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  <a:ea typeface="+mj-ea"/>
                <a:cs typeface="Calibri" pitchFamily="34" charset="0"/>
              </a:rPr>
              <a:t>Автоматическая оплата счетов за услуги ЖКХ со счета банковской карты клиента Сбербанка по произведенным начислениям</a:t>
            </a:r>
            <a:endParaRPr lang="ru-RU" sz="1000" dirty="0">
              <a:solidFill>
                <a:srgbClr val="000000">
                  <a:lumMod val="65000"/>
                  <a:lumOff val="35000"/>
                </a:srgb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 bwMode="auto">
          <a:xfrm rot="5400000">
            <a:off x="1817190" y="3908164"/>
            <a:ext cx="5220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Прямая соединительная линия 37"/>
          <p:cNvCxnSpPr/>
          <p:nvPr/>
        </p:nvCxnSpPr>
        <p:spPr bwMode="auto">
          <a:xfrm rot="5400000">
            <a:off x="3305355" y="3908164"/>
            <a:ext cx="5220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Прямая соединительная линия 38"/>
          <p:cNvCxnSpPr/>
          <p:nvPr/>
        </p:nvCxnSpPr>
        <p:spPr bwMode="auto">
          <a:xfrm rot="5400000">
            <a:off x="4793520" y="3908164"/>
            <a:ext cx="5220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Прямоугольник 39"/>
          <p:cNvSpPr/>
          <p:nvPr/>
        </p:nvSpPr>
        <p:spPr>
          <a:xfrm>
            <a:off x="4176168" y="1196752"/>
            <a:ext cx="1908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КОМИССИЯ</a:t>
            </a:r>
            <a:endParaRPr lang="ru-RU" sz="1000" dirty="0">
              <a:solidFill>
                <a:schemeClr val="tx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760344" y="1196752"/>
            <a:ext cx="1908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СРОК ЗАЧИСЛЕНИЯ</a:t>
            </a:r>
            <a:endParaRPr lang="ru-RU" sz="1000" dirty="0">
              <a:solidFill>
                <a:schemeClr val="tx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200504" y="1196752"/>
            <a:ext cx="1908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ФОРМА ОПЛАТЫ</a:t>
            </a:r>
            <a:endParaRPr lang="ru-RU" sz="1000" dirty="0">
              <a:solidFill>
                <a:schemeClr val="tx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>
            <a:off x="251519" y="1442973"/>
            <a:ext cx="8640000" cy="0"/>
          </a:xfrm>
          <a:prstGeom prst="line">
            <a:avLst/>
          </a:prstGeom>
          <a:solidFill>
            <a:srgbClr val="DEDFE7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Прямоугольник 52"/>
          <p:cNvSpPr/>
          <p:nvPr/>
        </p:nvSpPr>
        <p:spPr>
          <a:xfrm>
            <a:off x="4662116" y="3466440"/>
            <a:ext cx="10982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%  мин.0 р. мак.500 р.</a:t>
            </a:r>
            <a:endParaRPr lang="ru-RU" dirty="0">
              <a:solidFill>
                <a:schemeClr val="tx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458646" y="2715974"/>
            <a:ext cx="134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%  мин.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20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 р. Мак.</a:t>
            </a:r>
            <a:r>
              <a:rPr lang="en-US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20</a:t>
            </a:r>
            <a:r>
              <a:rPr lang="ru-RU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00р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662116" y="4397588"/>
            <a:ext cx="936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1,0%   мин.0 р.  мак.500 р.</a:t>
            </a:r>
            <a:endParaRPr lang="ru-RU" dirty="0">
              <a:solidFill>
                <a:schemeClr val="tx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228184" y="1898514"/>
            <a:ext cx="9361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1 р/день</a:t>
            </a:r>
            <a:endParaRPr lang="ru-RU" dirty="0">
              <a:solidFill>
                <a:schemeClr val="tx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228184" y="3466440"/>
            <a:ext cx="9361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1 р/день</a:t>
            </a:r>
            <a:endParaRPr lang="ru-RU" dirty="0">
              <a:solidFill>
                <a:schemeClr val="tx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228184" y="2962383"/>
            <a:ext cx="9361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1 р/день</a:t>
            </a:r>
            <a:endParaRPr lang="ru-RU" dirty="0">
              <a:solidFill>
                <a:schemeClr val="tx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228184" y="4546560"/>
            <a:ext cx="9361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1 р/день</a:t>
            </a:r>
            <a:endParaRPr lang="ru-RU" dirty="0">
              <a:solidFill>
                <a:schemeClr val="tx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228184" y="5842704"/>
            <a:ext cx="9361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1 р/день</a:t>
            </a:r>
            <a:endParaRPr lang="ru-RU" dirty="0">
              <a:solidFill>
                <a:schemeClr val="tx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7596396" y="1669943"/>
            <a:ext cx="108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аличная,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chemeClr val="tx1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dirty="0" smtClean="0">
              <a:solidFill>
                <a:schemeClr val="tx1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безналичная</a:t>
            </a:r>
            <a:endParaRPr lang="ru-RU" dirty="0">
              <a:solidFill>
                <a:schemeClr val="tx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668344" y="3460939"/>
            <a:ext cx="1080000" cy="28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безналичная</a:t>
            </a:r>
            <a:endParaRPr lang="ru-RU" dirty="0">
              <a:solidFill>
                <a:schemeClr val="tx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740292" y="2956882"/>
            <a:ext cx="936104" cy="28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наличная</a:t>
            </a:r>
            <a:endParaRPr lang="ru-RU" dirty="0">
              <a:solidFill>
                <a:schemeClr val="tx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7686344" y="4541059"/>
            <a:ext cx="1044000" cy="28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безналичная</a:t>
            </a:r>
            <a:endParaRPr lang="ru-RU" dirty="0">
              <a:solidFill>
                <a:schemeClr val="tx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668344" y="5837203"/>
            <a:ext cx="1080000" cy="28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безналичная</a:t>
            </a:r>
            <a:endParaRPr lang="ru-RU" dirty="0">
              <a:solidFill>
                <a:schemeClr val="tx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 bwMode="auto">
          <a:xfrm rot="5400000">
            <a:off x="6281686" y="3908164"/>
            <a:ext cx="5220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Прямая соединительная линия 71"/>
          <p:cNvCxnSpPr/>
          <p:nvPr/>
        </p:nvCxnSpPr>
        <p:spPr>
          <a:xfrm>
            <a:off x="251519" y="6525344"/>
            <a:ext cx="8640000" cy="0"/>
          </a:xfrm>
          <a:prstGeom prst="line">
            <a:avLst/>
          </a:prstGeom>
          <a:solidFill>
            <a:srgbClr val="DEDFE7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170" name="Picture 2" descr="C:\Users\Shinkin-AN\Desktop\картинки\Сбербанк\V1.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968" y="1556792"/>
            <a:ext cx="1440000" cy="958990"/>
          </a:xfrm>
          <a:prstGeom prst="rect">
            <a:avLst/>
          </a:prstGeom>
          <a:noFill/>
          <a:ln>
            <a:noFill/>
          </a:ln>
          <a:effectLst>
            <a:outerShdw blurRad="152400" dist="76200" dir="3180010" algn="ctr" rotWithShape="0">
              <a:srgbClr val="000000">
                <a:alpha val="43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Рисунок 80" descr="C:\Users\Vedernikov-VV\AppData\Local\Microsoft\Windows\Temporary Internet Files\Content.Word\Quantum Wall.jpg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6742"/>
          <a:stretch/>
        </p:blipFill>
        <p:spPr bwMode="auto">
          <a:xfrm>
            <a:off x="2807872" y="2780928"/>
            <a:ext cx="756000" cy="961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82" name="Группа 81"/>
          <p:cNvGrpSpPr>
            <a:grpSpLocks noChangeAspect="1"/>
          </p:cNvGrpSpPr>
          <p:nvPr/>
        </p:nvGrpSpPr>
        <p:grpSpPr>
          <a:xfrm>
            <a:off x="3599960" y="2852936"/>
            <a:ext cx="684000" cy="812250"/>
            <a:chOff x="5364088" y="2708920"/>
            <a:chExt cx="3456384" cy="4104456"/>
          </a:xfrm>
        </p:grpSpPr>
        <p:pic>
          <p:nvPicPr>
            <p:cNvPr id="83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2120" y="2924944"/>
              <a:ext cx="2895675" cy="22178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4" name="Скругленный прямоугольник 83"/>
            <p:cNvSpPr/>
            <p:nvPr/>
          </p:nvSpPr>
          <p:spPr bwMode="auto">
            <a:xfrm>
              <a:off x="5364088" y="2708920"/>
              <a:ext cx="3456384" cy="2664296"/>
            </a:xfrm>
            <a:prstGeom prst="roundRect">
              <a:avLst>
                <a:gd name="adj" fmla="val 5359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28" charset="-128"/>
              </a:endParaRPr>
            </a:p>
          </p:txBody>
        </p:sp>
        <p:sp>
          <p:nvSpPr>
            <p:cNvPr id="85" name="Прямоугольник 84"/>
            <p:cNvSpPr/>
            <p:nvPr/>
          </p:nvSpPr>
          <p:spPr bwMode="auto">
            <a:xfrm>
              <a:off x="7740352" y="5661248"/>
              <a:ext cx="695466" cy="7200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28" charset="-128"/>
              </a:endParaRPr>
            </a:p>
          </p:txBody>
        </p:sp>
        <p:sp>
          <p:nvSpPr>
            <p:cNvPr id="86" name="Скругленный прямоугольник 85"/>
            <p:cNvSpPr/>
            <p:nvPr/>
          </p:nvSpPr>
          <p:spPr bwMode="auto">
            <a:xfrm>
              <a:off x="5364088" y="6021288"/>
              <a:ext cx="3456384" cy="792088"/>
            </a:xfrm>
            <a:prstGeom prst="roundRect">
              <a:avLst>
                <a:gd name="adj" fmla="val 11096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28" charset="-128"/>
              </a:endParaRPr>
            </a:p>
          </p:txBody>
        </p:sp>
        <p:sp>
          <p:nvSpPr>
            <p:cNvPr id="87" name="Прямоугольник 86"/>
            <p:cNvSpPr/>
            <p:nvPr/>
          </p:nvSpPr>
          <p:spPr bwMode="auto">
            <a:xfrm>
              <a:off x="5580112" y="2852936"/>
              <a:ext cx="3024336" cy="237626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128" charset="-128"/>
              </a:endParaRPr>
            </a:p>
          </p:txBody>
        </p:sp>
        <p:cxnSp>
          <p:nvCxnSpPr>
            <p:cNvPr id="88" name="Прямая соединительная линия 87"/>
            <p:cNvCxnSpPr/>
            <p:nvPr/>
          </p:nvCxnSpPr>
          <p:spPr bwMode="auto">
            <a:xfrm>
              <a:off x="8604448" y="5373216"/>
              <a:ext cx="0" cy="64807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Прямая соединительная линия 88"/>
            <p:cNvCxnSpPr/>
            <p:nvPr/>
          </p:nvCxnSpPr>
          <p:spPr bwMode="auto">
            <a:xfrm>
              <a:off x="5580112" y="5373216"/>
              <a:ext cx="0" cy="64807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7174" name="Picture 6" descr="C:\Users\Shinkin-AN\Desktop\картинки\Сбербанк\фzото 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968" y="5445224"/>
            <a:ext cx="1440000" cy="957600"/>
          </a:xfrm>
          <a:prstGeom prst="rect">
            <a:avLst/>
          </a:prstGeom>
          <a:noFill/>
          <a:ln>
            <a:noFill/>
          </a:ln>
          <a:effectLst>
            <a:outerShdw blurRad="152400" dist="76200" dir="3180010" algn="ctr" rotWithShape="0">
              <a:srgbClr val="000000">
                <a:alpha val="43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9" t="7194" r="12923" b="6233"/>
          <a:stretch/>
        </p:blipFill>
        <p:spPr bwMode="auto">
          <a:xfrm>
            <a:off x="2843968" y="4149080"/>
            <a:ext cx="1440000" cy="957600"/>
          </a:xfrm>
          <a:prstGeom prst="rect">
            <a:avLst/>
          </a:prstGeom>
          <a:noFill/>
          <a:ln>
            <a:noFill/>
          </a:ln>
          <a:effectLst>
            <a:outerShdw blurRad="152400" dist="76200" dir="3180010" algn="ctr" rotWithShape="0">
              <a:srgbClr val="000000">
                <a:alpha val="43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Прямоугольник 56"/>
          <p:cNvSpPr/>
          <p:nvPr/>
        </p:nvSpPr>
        <p:spPr>
          <a:xfrm>
            <a:off x="4743178" y="5534361"/>
            <a:ext cx="936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ea typeface="+mj-ea"/>
                <a:cs typeface="Calibri" pitchFamily="34" charset="0"/>
              </a:rPr>
              <a:t>1,0%   мин.0 р.  мак.500 р.</a:t>
            </a:r>
            <a:endParaRPr lang="ru-RU" dirty="0">
              <a:solidFill>
                <a:schemeClr val="tx1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45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sber_present_gedonizm1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658732f-70af-4bf3-95b3-d1f2f92ab8b2">7YWSXJNF4WYD-65-25</_dlc_DocId>
    <_dlc_DocIdUrl xmlns="2658732f-70af-4bf3-95b3-d1f2f92ab8b2">
      <Url>http://sibsb.terbank.sib.sbrf.ru:2010/gosb8047/bank/_layouts/DocIdRedir.aspx?ID=7YWSXJNF4WYD-65-25</Url>
      <Description>7YWSXJNF4WYD-65-25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AA84957C8D4744FB42E5A57C319FC87" ma:contentTypeVersion="1" ma:contentTypeDescription="Создание документа." ma:contentTypeScope="" ma:versionID="2293790d0c009047c77d926da1aac047">
  <xsd:schema xmlns:xsd="http://www.w3.org/2001/XMLSchema" xmlns:xs="http://www.w3.org/2001/XMLSchema" xmlns:p="http://schemas.microsoft.com/office/2006/metadata/properties" xmlns:ns2="2658732f-70af-4bf3-95b3-d1f2f92ab8b2" targetNamespace="http://schemas.microsoft.com/office/2006/metadata/properties" ma:root="true" ma:fieldsID="3bdbdf3b3766519fb6819b7dec2f4999" ns2:_="">
    <xsd:import namespace="2658732f-70af-4bf3-95b3-d1f2f92ab8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58732f-70af-4bf3-95b3-d1f2f92ab8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A6C61C-CA43-4685-9F79-26DD44ED6F0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4DE0ED0-4CF4-4A30-8D61-CD80091880F0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2658732f-70af-4bf3-95b3-d1f2f92ab8b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0C7B42A-FC5A-4248-832D-C0CB44DDD1D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447B573-E3BB-4C7E-9DFA-0DD72DC33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58732f-70af-4bf3-95b3-d1f2f92ab8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87305</TotalTime>
  <Words>151</Words>
  <Application>Microsoft Office PowerPoint</Application>
  <PresentationFormat>Экран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2_sber_present_gedonizm1</vt:lpstr>
      <vt:lpstr>Платежные сервисы Сбербанка</vt:lpstr>
    </vt:vector>
  </TitlesOfParts>
  <Company>Test Tester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ДОКЛАДА  ИЛИ ПРЕЗЕНТАЦИИ</dc:title>
  <dc:creator>Test Tester</dc:creator>
  <cp:lastModifiedBy>Демченко Яна Николаевна</cp:lastModifiedBy>
  <cp:revision>1504</cp:revision>
  <cp:lastPrinted>2013-06-24T04:11:37Z</cp:lastPrinted>
  <dcterms:created xsi:type="dcterms:W3CDTF">2009-12-17T07:12:41Z</dcterms:created>
  <dcterms:modified xsi:type="dcterms:W3CDTF">2019-01-25T07:43:03Z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0x010100AAA84957C8D4744FB42E5A57C319FC87</vt:lpwstr>
  </property>
  <property fmtid="{D5CDD505-2E9C-101B-9397-08002B2CF9AE}" pid="3" name="_dlc_DocIdItemGuid">
    <vt:lpwstr>a8361b25-4966-45e8-806f-3b9a40940e20</vt:lpwstr>
  </property>
</Properties>
</file>